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7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A6"/>
    <a:srgbClr val="294F9D"/>
    <a:srgbClr val="D96E7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73"/>
    <p:restoredTop sz="95764"/>
  </p:normalViewPr>
  <p:slideViewPr>
    <p:cSldViewPr snapToGrid="0" snapToObjects="1">
      <p:cViewPr>
        <p:scale>
          <a:sx n="80" d="100"/>
          <a:sy n="80" d="100"/>
        </p:scale>
        <p:origin x="-864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B1B8-8DC1-714D-81E0-3473FD77789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B18D1-99B9-8249-BFCA-738AFF19BB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02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B18D1-99B9-8249-BFCA-738AFF19BB0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964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0200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1648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178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198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893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368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931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67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941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511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393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C1DF1-B19B-244E-9964-B2ECA0B2C243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3CA0D-0090-4144-BCF2-79A57754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2758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.png"/><Relationship Id="rId5" Type="http://schemas.openxmlformats.org/officeDocument/2006/relationships/image" Target="../media/image9.jpe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rtemmoroz@mail.ru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mailto:frost@frost.by" TargetMode="External"/><Relationship Id="rId4" Type="http://schemas.openxmlformats.org/officeDocument/2006/relationships/hyperlink" Target="mailto:minsk@frost.b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67" t="20939" r="12136" b="20045"/>
          <a:stretch/>
        </p:blipFill>
        <p:spPr>
          <a:xfrm>
            <a:off x="698222" y="4169850"/>
            <a:ext cx="2868657" cy="1287969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45752"/>
            <a:ext cx="12192000" cy="76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2509" y="5264726"/>
            <a:ext cx="9573492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54A6"/>
                </a:solidFill>
                <a:effectLst/>
                <a:latin typeface="PT Sans" charset="-52"/>
                <a:ea typeface="PT Sans" charset="-52"/>
                <a:cs typeface="PT Sans" charset="-52"/>
              </a:rPr>
              <a:t>Минеральные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54A6"/>
                </a:solidFill>
                <a:effectLst/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ru-RU" sz="2800" b="1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и питьевые воды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>
              <a:ln>
                <a:noFill/>
              </a:ln>
              <a:solidFill>
                <a:srgbClr val="0054A6"/>
              </a:solidFill>
              <a:effectLst/>
              <a:latin typeface="PT Sans" charset="-52"/>
              <a:ea typeface="PT Sans" charset="-52"/>
              <a:cs typeface="PT Sans" charset="-5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54A6"/>
                </a:solidFill>
                <a:effectLst/>
                <a:latin typeface="PT Sans" charset="-52"/>
                <a:ea typeface="PT Sans" charset="-52"/>
                <a:cs typeface="PT Sans" charset="-52"/>
              </a:rPr>
              <a:t>Коммерческое предложение для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54A6"/>
                </a:solidFill>
                <a:effectLst/>
                <a:latin typeface="PT Sans" charset="-52"/>
                <a:ea typeface="PT Sans" charset="-52"/>
                <a:cs typeface="PT Sans" charset="-52"/>
              </a:rPr>
              <a:t>B2C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54A6"/>
                </a:solidFill>
                <a:effectLst/>
                <a:latin typeface="PT Sans" charset="-52"/>
                <a:ea typeface="PT Sans" charset="-52"/>
                <a:cs typeface="PT Sans" charset="-52"/>
              </a:rPr>
              <a:t> организаций сегмента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54A6"/>
                </a:solidFill>
                <a:effectLst/>
                <a:latin typeface="PT Sans" charset="-52"/>
                <a:ea typeface="PT Sans" charset="-52"/>
                <a:cs typeface="PT Sans" charset="-52"/>
              </a:rPr>
              <a:t>ХоРеКа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54A6"/>
                </a:solidFill>
                <a:effectLst/>
                <a:latin typeface="PT Sans" charset="-52"/>
                <a:ea typeface="PT Sans" charset="-52"/>
                <a:cs typeface="PT Sans" charset="-52"/>
              </a:rPr>
              <a:t> Москвы в рамках производства и поставки воды под Собственной Торговой Маркой (СТМ)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022266"/>
            <a:ext cx="12192000" cy="519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68791" y="4321686"/>
            <a:ext cx="1724459" cy="247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046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053137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" y="0"/>
            <a:ext cx="5694218" cy="6858000"/>
          </a:xfrm>
          <a:prstGeom prst="rect">
            <a:avLst/>
          </a:prstGeom>
          <a:solidFill>
            <a:srgbClr val="0054A6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705" y="674400"/>
            <a:ext cx="4675277" cy="440120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Мы уважаем дело, которым Вы занимаетесь.</a:t>
            </a:r>
          </a:p>
          <a:p>
            <a:endParaRPr lang="ru-RU" sz="2400" b="1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2400" b="1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Мы привносим в Ваш бизнес естественный</a:t>
            </a:r>
          </a:p>
          <a:p>
            <a:r>
              <a:rPr lang="ru-RU" sz="2400" b="1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вкус природной воды из </a:t>
            </a:r>
            <a:r>
              <a:rPr lang="ru-RU" sz="2400" b="1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Беларуси</a:t>
            </a:r>
          </a:p>
          <a:p>
            <a:endParaRPr lang="ru-RU" sz="2400" b="1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Благодарим за внимание!</a:t>
            </a:r>
          </a:p>
          <a:p>
            <a:endParaRPr lang="ru-RU" sz="3200" b="1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en-US" sz="3200" b="1" dirty="0" err="1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www.frost.by</a:t>
            </a:r>
            <a:endParaRPr lang="ru-RU" sz="3200" b="1" dirty="0" smtClean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118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94" y="1464769"/>
            <a:ext cx="4912306" cy="53932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7279694" cy="6858000"/>
          </a:xfrm>
          <a:prstGeom prst="rect">
            <a:avLst/>
          </a:prstGeom>
          <a:solidFill>
            <a:srgbClr val="0054A6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7209" y="751344"/>
            <a:ext cx="627805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О компании</a:t>
            </a:r>
          </a:p>
          <a:p>
            <a:endParaRPr lang="en-US" sz="2000" dirty="0" smtClean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СП "</a:t>
            </a:r>
            <a:r>
              <a:rPr lang="ru-RU" dirty="0" err="1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Фрост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 и К" ООО - крупнейший производитель и дистрибьютор питьевой и минеральной воды под брендом "ФРОСТ". Вода добывается из скважин (глубина 195, 283 и 285 метров) в заповедной зоне Брестской области, Республика Беларусь, где мы занимаем 20% рынка минеральных вод и 11% рынка питьевых вод. </a:t>
            </a:r>
            <a:endParaRPr lang="ru-RU" dirty="0" smtClean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Успешно 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реализуем свою продукцию в странах ЕС: Прибалтика и Польша. Нашим основным конкурентным преимуществом являются вкусовые качества продукта, мы – единственный производитель в Беларуси, не использующий глубокой очистки и обратного осмоса. </a:t>
            </a:r>
            <a:endParaRPr lang="ru-RU" dirty="0" smtClean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У 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нас также есть уникальные исследования, проведенные в Военно-Медицинской Академии РФ, и утверждены подписью Министра Обороны РФ, которые выявляют уникальные полезные свойства нашей продукции.</a:t>
            </a:r>
            <a:endParaRPr lang="en-US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endParaRPr lang="ru-RU" sz="2000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5400000" flipV="1">
            <a:off x="3873554" y="3406141"/>
            <a:ext cx="685800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28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7311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Секрет вкуса наших питьевых и минеральных вод:</a:t>
            </a:r>
            <a:endParaRPr lang="ru-RU" sz="3000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336316"/>
            <a:ext cx="66709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Натуральная минеральная вода,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без </a:t>
            </a:r>
            <a:r>
              <a:rPr lang="ru-RU" b="1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искусственнои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 минерализации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</a:p>
          <a:p>
            <a:pPr marL="342900" indent="-342900">
              <a:buFont typeface="Arial" charset="0"/>
              <a:buChar char="•"/>
            </a:pPr>
            <a:r>
              <a:rPr lang="ru-RU" dirty="0" err="1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Классическии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 состав,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не </a:t>
            </a:r>
            <a:r>
              <a:rPr lang="ru-RU" b="1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имеющии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 противопоказании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̆: натрий, калий, </a:t>
            </a:r>
            <a:r>
              <a:rPr lang="ru-RU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магнии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̆, кальций, хлориды, сульфаты, гидрокарбонаты </a:t>
            </a:r>
            <a:endParaRPr lang="ru-RU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Небольшая 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минерализация: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1,0 — 2,4 г/л. </a:t>
            </a:r>
            <a:endParaRPr lang="ru-RU" b="1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b="1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Не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подвергается </a:t>
            </a:r>
            <a:r>
              <a:rPr lang="ru-RU" b="1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химической̆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очистке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, а полезные </a:t>
            </a:r>
            <a:r>
              <a:rPr lang="ru-RU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свойства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и вкусовые качества воды сохраняются надолго, даже после открытия бутылки </a:t>
            </a:r>
            <a:endParaRPr lang="ru-RU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Производится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без изменения природного солесодержания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из скважин, </a:t>
            </a:r>
            <a:r>
              <a:rPr lang="ru-RU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глубинои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 </a:t>
            </a:r>
            <a:r>
              <a:rPr lang="ru-RU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195, 283 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и 285 метров, расположенных в месте залегания базальтовых пород (35 метров), являющихся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самым надежным естественным фильтром в природе </a:t>
            </a:r>
            <a:endParaRPr lang="ru-RU" b="1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Импортное </a:t>
            </a:r>
            <a:r>
              <a:rPr lang="ru-RU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бесперебойное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оборудование для розлива и упаковки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гарантирует </a:t>
            </a:r>
            <a:r>
              <a:rPr lang="ru-RU" b="1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высочайшее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качество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продукции </a:t>
            </a:r>
            <a:endParaRPr lang="ru-RU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b="1" dirty="0" err="1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Современныи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 цех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производства </a:t>
            </a:r>
            <a:r>
              <a:rPr lang="ru-RU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с </a:t>
            </a:r>
            <a:r>
              <a:rPr lang="ru-RU" b="1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круглосуточной </a:t>
            </a:r>
            <a:r>
              <a:rPr lang="ru-RU" b="1" dirty="0" err="1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баклабораториеи</a:t>
            </a:r>
            <a:r>
              <a:rPr lang="ru-RU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̆ по контролю качества</a:t>
            </a:r>
            <a:endParaRPr lang="ru-RU" dirty="0">
              <a:solidFill>
                <a:srgbClr val="0054A6"/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014" r="18735"/>
          <a:stretch/>
        </p:blipFill>
        <p:spPr>
          <a:xfrm>
            <a:off x="7903042" y="1955345"/>
            <a:ext cx="3914885" cy="447316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347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731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Наши основные клиенты в сегменте </a:t>
            </a:r>
            <a:r>
              <a:rPr lang="en-US" sz="3200" dirty="0" err="1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HoReCa</a:t>
            </a:r>
            <a:r>
              <a:rPr lang="ru-RU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en-US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/>
            </a:r>
            <a:br>
              <a:rPr lang="en-US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</a:br>
            <a:r>
              <a:rPr lang="ru-RU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в Санкт - Петербурге</a:t>
            </a:r>
            <a:endParaRPr lang="ru-RU" sz="3200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32" y="2131708"/>
            <a:ext cx="2491512" cy="498302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629" y="1837557"/>
            <a:ext cx="1989534" cy="1153507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023" y="1846003"/>
            <a:ext cx="2326401" cy="115350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342" y="3822726"/>
            <a:ext cx="2491512" cy="481411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123" y="2999510"/>
            <a:ext cx="1959516" cy="71104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62" y="5033310"/>
            <a:ext cx="2326401" cy="1209117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13" y="3401435"/>
            <a:ext cx="2124915" cy="1140371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168" y="5417691"/>
            <a:ext cx="2306610" cy="710436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198" b="28963"/>
          <a:stretch/>
        </p:blipFill>
        <p:spPr>
          <a:xfrm>
            <a:off x="3936639" y="5282651"/>
            <a:ext cx="2343512" cy="98051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267184" y="1846003"/>
            <a:ext cx="911682" cy="9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53900" y="3401435"/>
            <a:ext cx="983866" cy="114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Image result for маджестик бутик отель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936384" y="4874351"/>
            <a:ext cx="1563107" cy="1638191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68632" y="3977905"/>
            <a:ext cx="1871411" cy="896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4096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67810" cy="111731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Несколько примеров готовой продукции для наших партнеров</a:t>
            </a:r>
            <a:endParaRPr lang="ru-RU" sz="3200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0150" y="1921013"/>
            <a:ext cx="1039043" cy="299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10" y="1788289"/>
            <a:ext cx="1083231" cy="305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42275" y="2508463"/>
            <a:ext cx="10287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18689" y="2479138"/>
            <a:ext cx="977529" cy="299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03357" y="1849763"/>
            <a:ext cx="1150957" cy="3090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56470" y="1855339"/>
            <a:ext cx="1115437" cy="295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917532" y="2572039"/>
            <a:ext cx="1095353" cy="305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41303" y="2407888"/>
            <a:ext cx="1080804" cy="298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55516" y="1887845"/>
            <a:ext cx="1046134" cy="291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36879" y="2486813"/>
            <a:ext cx="1025512" cy="297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0813837" y="2508464"/>
            <a:ext cx="108585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90580" y="1914715"/>
            <a:ext cx="1080995" cy="3084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4096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Изображение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928"/>
          <a:stretch/>
        </p:blipFill>
        <p:spPr>
          <a:xfrm>
            <a:off x="2479963" y="0"/>
            <a:ext cx="4267201" cy="29233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61018" y="1"/>
            <a:ext cx="5430982" cy="6858000"/>
          </a:xfrm>
          <a:prstGeom prst="rect">
            <a:avLst/>
          </a:prstGeom>
          <a:solidFill>
            <a:srgbClr val="0054A6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244956" y="1399308"/>
            <a:ext cx="448596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Представленность</a:t>
            </a:r>
          </a:p>
          <a:p>
            <a:endParaRPr lang="en-US" sz="2000" dirty="0" smtClean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Представлены в большинстве магазинов «Белорусские продукты» и «</a:t>
            </a:r>
            <a:r>
              <a:rPr lang="ru-RU" dirty="0" err="1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Белорусочка</a:t>
            </a:r>
            <a:r>
              <a:rPr lang="ru-RU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».</a:t>
            </a:r>
          </a:p>
          <a:p>
            <a:endParaRPr lang="ru-RU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Кроме этого, регулярно сотрудничаем с большим количеством спортивных организаций города и поставляем свою продукции </a:t>
            </a:r>
            <a:r>
              <a:rPr lang="ru-RU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более 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чем </a:t>
            </a:r>
            <a:r>
              <a:rPr lang="ru-RU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в 15 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различных крупных спортивных </a:t>
            </a:r>
            <a:r>
              <a:rPr lang="ru-RU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городских объектах, 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в том числе "</a:t>
            </a:r>
            <a:r>
              <a:rPr lang="ru-RU" dirty="0" err="1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Сибур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 Арена", "Нова Арена", ДСИ "Зенит", "Локомотив" и т.д. </a:t>
            </a:r>
            <a:endParaRPr lang="ru-RU" dirty="0" smtClean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endParaRPr lang="ru-RU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Выступаем </a:t>
            </a:r>
            <a:r>
              <a:rPr lang="ru-RU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спонсорами многих заметных мероприятий города.</a:t>
            </a:r>
            <a:endParaRPr lang="ru-RU" sz="2000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5400000" flipV="1">
            <a:off x="3332018" y="3406140"/>
            <a:ext cx="685800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682" b="2781"/>
          <a:stretch/>
        </p:blipFill>
        <p:spPr>
          <a:xfrm>
            <a:off x="0" y="2798617"/>
            <a:ext cx="6738158" cy="4059383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58632" cy="27986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572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7218218" cy="6858000"/>
          </a:xfrm>
          <a:prstGeom prst="rect">
            <a:avLst/>
          </a:prstGeom>
          <a:solidFill>
            <a:srgbClr val="0054A6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215" y="1631282"/>
            <a:ext cx="1929038" cy="4716409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0539" y="777660"/>
            <a:ext cx="5091545" cy="111731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Торговое оборудование</a:t>
            </a:r>
            <a:endParaRPr lang="ru-RU" sz="3200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540" y="1894971"/>
            <a:ext cx="59089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При необходимости мы готовы предоставить современное холодильное</a:t>
            </a:r>
            <a:r>
              <a:rPr lang="en-US" sz="2400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и торговое оборудование</a:t>
            </a:r>
          </a:p>
          <a:p>
            <a:endParaRPr lang="ru-RU" sz="2000" dirty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endParaRPr lang="ru-RU" sz="2000" dirty="0" smtClean="0">
              <a:solidFill>
                <a:schemeClr val="bg1"/>
              </a:solidFill>
              <a:latin typeface="PT Sans" charset="-52"/>
              <a:ea typeface="PT Sans" charset="-52"/>
              <a:cs typeface="PT Sans" charset="-52"/>
            </a:endParaRPr>
          </a:p>
          <a:p>
            <a:pPr lvl="0"/>
            <a:r>
              <a:rPr lang="ru-RU" sz="2400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Мы гарантируем бесперебойные своевременные </a:t>
            </a:r>
            <a:r>
              <a:rPr lang="ru-RU" sz="2400" dirty="0" smtClean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поставки продукции и оборудования </a:t>
            </a:r>
            <a:r>
              <a:rPr lang="ru-RU" sz="2400" dirty="0">
                <a:solidFill>
                  <a:schemeClr val="bg1"/>
                </a:solidFill>
                <a:latin typeface="PT Sans" charset="-52"/>
                <a:ea typeface="PT Sans" charset="-52"/>
                <a:cs typeface="PT Sans" charset="-52"/>
              </a:rPr>
              <a:t>с завода-производителя в Республике Беларусь или со склада в Санкт-Петербурге.</a:t>
            </a:r>
          </a:p>
          <a:p>
            <a:endParaRPr lang="ru-RU" sz="2000" dirty="0">
              <a:solidFill>
                <a:srgbClr val="0054A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5400000" flipV="1">
            <a:off x="3812078" y="3406140"/>
            <a:ext cx="685800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471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1536" y="339708"/>
            <a:ext cx="10515600" cy="111731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Прайс-лист на продукцию</a:t>
            </a:r>
            <a:r>
              <a:rPr lang="en-US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ru-RU" sz="32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СТМ</a:t>
            </a:r>
            <a:endParaRPr lang="ru-RU" sz="3200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52160062"/>
              </p:ext>
            </p:extLst>
          </p:nvPr>
        </p:nvGraphicFramePr>
        <p:xfrm>
          <a:off x="761536" y="1485162"/>
          <a:ext cx="10923783" cy="4830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927"/>
                <a:gridCol w="3955937"/>
                <a:gridCol w="1270660"/>
                <a:gridCol w="1151906"/>
                <a:gridCol w="1068779"/>
                <a:gridCol w="1192718"/>
                <a:gridCol w="1514856"/>
              </a:tblGrid>
              <a:tr h="16910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№ 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п.п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.</a:t>
                      </a:r>
                      <a:r>
                        <a:rPr lang="ru-RU" sz="1600" baseline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 От 01/03/2016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>
                    <a:solidFill>
                      <a:srgbClr val="0054A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Наименование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>
                    <a:solidFill>
                      <a:srgbClr val="0054A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Бутылок</a:t>
                      </a:r>
                      <a:r>
                        <a:rPr lang="ru-RU" sz="1600" baseline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 в упаковке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>
                    <a:solidFill>
                      <a:srgbClr val="0054A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Упаковок на паллете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>
                    <a:solidFill>
                      <a:srgbClr val="0054A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Бутылок на паллете</a:t>
                      </a:r>
                    </a:p>
                    <a:p>
                      <a:pPr algn="ctr"/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>
                    <a:solidFill>
                      <a:srgbClr val="0054A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Срок</a:t>
                      </a:r>
                      <a:r>
                        <a:rPr lang="ru-RU" sz="1600" baseline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 хранения (месяцев)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>
                    <a:solidFill>
                      <a:srgbClr val="0054A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Стоимость одной бутылки</a:t>
                      </a:r>
                      <a:r>
                        <a:rPr lang="ru-RU" sz="1600" baseline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 с доставкой (Рос. руб. с учетом НДС)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>
                    <a:solidFill>
                      <a:srgbClr val="0054A6">
                        <a:alpha val="8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Минеральная лечебно-столовая вода газ. «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Фрост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» фторсодержащая 0,33 л.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100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1500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12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13</a:t>
                      </a:r>
                      <a:endParaRPr lang="ru-RU" sz="1600" b="1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2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Питьевая вода 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негаз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. "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Фрост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 CLASSIC" первой категории 0,33 л.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100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1500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12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13</a:t>
                      </a:r>
                      <a:endParaRPr lang="ru-RU" sz="1600" b="1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3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Питьевая вода 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негаз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.   "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Фрост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 Детям с 3-ёх лет" первой категории   0,33 л.  СПОРТ КАП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100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1500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12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17</a:t>
                      </a:r>
                      <a:endParaRPr lang="ru-RU" sz="1600" b="1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4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Минеральная лечебно-столовая вода газ. «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Фрост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» фторсодержащая 0,5 л.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12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90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1080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12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</a:t>
                      </a:r>
                      <a:endParaRPr lang="ru-RU" sz="1600" b="1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5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Питьевая вода 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негаз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. "</a:t>
                      </a:r>
                      <a:r>
                        <a:rPr lang="ru-RU" sz="1600" dirty="0" err="1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Фрост</a:t>
                      </a:r>
                      <a:r>
                        <a:rPr lang="ru-RU" sz="160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 CLASSIC" первой категории 0,5 л.</a:t>
                      </a:r>
                      <a:endParaRPr lang="ru-RU" sz="160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12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90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1080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12</a:t>
                      </a:r>
                      <a:endParaRPr lang="ru-RU" sz="1600" b="0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PT Sans" charset="-52"/>
                          <a:ea typeface="PT Sans" charset="-52"/>
                          <a:cs typeface="PT Sans" charset="-52"/>
                        </a:rPr>
                        <a:t>15</a:t>
                      </a:r>
                      <a:endParaRPr lang="ru-RU" sz="1600" b="1" dirty="0">
                        <a:latin typeface="PT Sans" charset="-52"/>
                        <a:ea typeface="PT Sans" charset="-52"/>
                        <a:cs typeface="PT Sans" charset="-5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0286" y="6386877"/>
            <a:ext cx="59634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u="sng" dirty="0" smtClean="0">
                <a:latin typeface="PT Sans" charset="-52"/>
              </a:rPr>
              <a:t>*минимальная разовая поставка от 1 паллеты (1,080 или 1,500 бутылок)</a:t>
            </a:r>
            <a:endParaRPr lang="ru-RU" sz="1200" b="1" i="1" u="sng" dirty="0"/>
          </a:p>
        </p:txBody>
      </p:sp>
    </p:spTree>
    <p:extLst>
      <p:ext uri="{BB962C8B-B14F-4D97-AF65-F5344CB8AC3E}">
        <p14:creationId xmlns="" xmlns:p14="http://schemas.microsoft.com/office/powerpoint/2010/main" val="184491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80976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9636" y="223790"/>
            <a:ext cx="688432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24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Наши контакты:</a:t>
            </a:r>
          </a:p>
          <a:p>
            <a:endParaRPr lang="ru-RU" sz="2400" dirty="0">
              <a:solidFill>
                <a:srgbClr val="294F9D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1600" b="1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Санкт-Петербург и Москва:</a:t>
            </a:r>
            <a:endParaRPr lang="ru-RU" sz="1600" b="1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Официальный представитель - компания ООО "МОРМЕТ",</a:t>
            </a:r>
          </a:p>
          <a:p>
            <a:r>
              <a:rPr lang="is-IS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199004, В.О., 8-я линия, д.61, офис 1.</a:t>
            </a:r>
          </a:p>
          <a:p>
            <a:r>
              <a:rPr lang="is-IS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+78123237065; +78123233789</a:t>
            </a:r>
          </a:p>
          <a:p>
            <a:r>
              <a:rPr lang="ru-RU" sz="1600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Контактное лицо: Мороз Артем Юрьевич</a:t>
            </a:r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, </a:t>
            </a:r>
            <a:endParaRPr lang="ru-RU" sz="1600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+</a:t>
            </a:r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79119656376 </a:t>
            </a:r>
            <a:r>
              <a:rPr lang="ru-RU" sz="1600" u="sng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  <a:hlinkClick r:id="rId3"/>
              </a:rPr>
              <a:t>artemmoroz@mail.ru </a:t>
            </a:r>
            <a:endParaRPr lang="en-US" sz="1600" u="sng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  <a:hlinkClick r:id="rId3"/>
            </a:endParaRPr>
          </a:p>
          <a:p>
            <a:endParaRPr lang="en-US" sz="1600" u="sng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  <a:hlinkClick r:id="rId3"/>
            </a:endParaRPr>
          </a:p>
          <a:p>
            <a:r>
              <a:rPr lang="ru-RU" sz="1600" b="1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Офис:</a:t>
            </a:r>
            <a:endParaRPr lang="ru-RU" sz="1600" b="1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Адрес:</a:t>
            </a:r>
            <a:r>
              <a:rPr lang="en-U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г</a:t>
            </a:r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. Минск ул. </a:t>
            </a:r>
            <a:r>
              <a:rPr lang="ru-RU" sz="1600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Казинца</a:t>
            </a:r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, 4</a:t>
            </a:r>
          </a:p>
          <a:p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Тел</a:t>
            </a:r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.:</a:t>
            </a:r>
            <a:r>
              <a:rPr lang="en-U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is-I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+</a:t>
            </a:r>
            <a:r>
              <a:rPr lang="is-IS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375 (17) 212-45-34 </a:t>
            </a:r>
          </a:p>
          <a:p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Тел./факс</a:t>
            </a:r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:</a:t>
            </a:r>
            <a:r>
              <a:rPr lang="en-U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is-I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+</a:t>
            </a:r>
            <a:r>
              <a:rPr lang="is-IS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375 (17) 398-14-28 </a:t>
            </a:r>
          </a:p>
          <a:p>
            <a:r>
              <a:rPr lang="en-U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E-mail: </a:t>
            </a:r>
            <a:r>
              <a:rPr lang="en-US" sz="1600" u="sng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  <a:hlinkClick r:id="rId4"/>
              </a:rPr>
              <a:t>minsk@frost.by</a:t>
            </a:r>
            <a:endParaRPr lang="ru-RU" sz="1600" u="sng" dirty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  <a:hlinkClick r:id="rId3"/>
            </a:endParaRPr>
          </a:p>
          <a:p>
            <a:endParaRPr lang="en-US" sz="2400" dirty="0" smtClean="0">
              <a:solidFill>
                <a:srgbClr val="294F9D"/>
              </a:solidFill>
              <a:latin typeface="PT Sans" charset="-52"/>
              <a:ea typeface="PT Sans" charset="-52"/>
              <a:cs typeface="PT Sans" charset="-52"/>
            </a:endParaRPr>
          </a:p>
          <a:p>
            <a:r>
              <a:rPr lang="ru-RU" sz="1600" b="1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Производство:</a:t>
            </a:r>
          </a:p>
          <a:p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Адрес: Республика </a:t>
            </a:r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Беларусь, 225620, Брестская обл., </a:t>
            </a:r>
            <a:r>
              <a:rPr lang="ru-RU" sz="1600" dirty="0" err="1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Дрогичинский</a:t>
            </a:r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р-н, д. Хомск, ул. Советская, 52</a:t>
            </a:r>
          </a:p>
          <a:p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Тел</a:t>
            </a:r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.: </a:t>
            </a:r>
            <a:r>
              <a:rPr lang="is-I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(</a:t>
            </a:r>
            <a:r>
              <a:rPr lang="is-IS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01644) 77-4-45, 77-4-46, 77-4-47  </a:t>
            </a:r>
          </a:p>
          <a:p>
            <a:r>
              <a:rPr lang="ru-RU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Тел./факс</a:t>
            </a:r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: </a:t>
            </a:r>
            <a:r>
              <a:rPr lang="is-I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(</a:t>
            </a:r>
            <a:r>
              <a:rPr lang="is-IS" sz="1600" dirty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01644) 77-4-44 </a:t>
            </a:r>
          </a:p>
          <a:p>
            <a:r>
              <a:rPr lang="en-US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E-mail:</a:t>
            </a:r>
            <a:r>
              <a:rPr lang="ru-RU" sz="1600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en-US" sz="1600" u="sng" dirty="0" smtClean="0">
                <a:solidFill>
                  <a:srgbClr val="0054A6"/>
                </a:solidFill>
                <a:latin typeface="PT Sans" charset="-52"/>
                <a:ea typeface="PT Sans" charset="-52"/>
                <a:cs typeface="PT Sans" charset="-52"/>
                <a:hlinkClick r:id="rId5"/>
              </a:rPr>
              <a:t>frost@frost.by</a:t>
            </a:r>
            <a:endParaRPr lang="ru-RU" sz="1600" dirty="0" smtClean="0">
              <a:solidFill>
                <a:srgbClr val="0054A6"/>
              </a:solidFill>
              <a:latin typeface="PT Sans" charset="-52"/>
              <a:ea typeface="PT Sans" charset="-52"/>
              <a:cs typeface="PT Sans" charset="-52"/>
            </a:endParaRPr>
          </a:p>
          <a:p>
            <a:endParaRPr lang="ru-RU" sz="2400" dirty="0">
              <a:solidFill>
                <a:srgbClr val="294F9D"/>
              </a:solidFill>
              <a:latin typeface="PT Sans" charset="-52"/>
              <a:ea typeface="PT Sans" charset="-52"/>
              <a:cs typeface="PT Sans" charset="-5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238510" y="425470"/>
            <a:ext cx="2292393" cy="91084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5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66" t="28986" r="14823" b="25411"/>
          <a:stretch/>
        </p:blipFill>
        <p:spPr>
          <a:xfrm>
            <a:off x="10349346" y="574316"/>
            <a:ext cx="1702842" cy="6480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9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4249</TotalTime>
  <Words>580</Words>
  <Application>Microsoft Office PowerPoint</Application>
  <PresentationFormat>Произвольный</PresentationFormat>
  <Paragraphs>105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Секрет вкуса наших питьевых и минеральных вод:</vt:lpstr>
      <vt:lpstr>Наши основные клиенты в сегменте HoReCa  в Санкт - Петербурге</vt:lpstr>
      <vt:lpstr>Несколько примеров готовой продукции для наших партнеров</vt:lpstr>
      <vt:lpstr>Слайд 6</vt:lpstr>
      <vt:lpstr>Торговое оборудование</vt:lpstr>
      <vt:lpstr>Прайс-лист на продукцию СТМ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Виктория</cp:lastModifiedBy>
  <cp:revision>43</cp:revision>
  <cp:lastPrinted>2017-01-25T12:25:48Z</cp:lastPrinted>
  <dcterms:created xsi:type="dcterms:W3CDTF">2017-01-24T11:08:46Z</dcterms:created>
  <dcterms:modified xsi:type="dcterms:W3CDTF">2017-05-25T15:35:59Z</dcterms:modified>
</cp:coreProperties>
</file>